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7" r:id="rId2"/>
    <p:sldId id="293" r:id="rId3"/>
    <p:sldId id="271" r:id="rId4"/>
    <p:sldId id="270" r:id="rId5"/>
    <p:sldId id="296" r:id="rId6"/>
    <p:sldId id="385" r:id="rId7"/>
    <p:sldId id="300" r:id="rId8"/>
    <p:sldId id="302" r:id="rId9"/>
    <p:sldId id="317" r:id="rId10"/>
    <p:sldId id="318" r:id="rId11"/>
    <p:sldId id="303" r:id="rId12"/>
    <p:sldId id="319" r:id="rId13"/>
    <p:sldId id="401" r:id="rId14"/>
    <p:sldId id="308" r:id="rId15"/>
    <p:sldId id="405" r:id="rId16"/>
    <p:sldId id="309" r:id="rId17"/>
    <p:sldId id="386" r:id="rId18"/>
    <p:sldId id="402" r:id="rId19"/>
    <p:sldId id="304" r:id="rId20"/>
    <p:sldId id="390" r:id="rId21"/>
    <p:sldId id="391" r:id="rId22"/>
    <p:sldId id="403" r:id="rId23"/>
    <p:sldId id="400" r:id="rId24"/>
    <p:sldId id="323" r:id="rId25"/>
    <p:sldId id="396" r:id="rId26"/>
    <p:sldId id="4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84"/>
    <p:restoredTop sz="96281"/>
  </p:normalViewPr>
  <p:slideViewPr>
    <p:cSldViewPr snapToGrid="0" snapToObjects="1">
      <p:cViewPr varScale="1">
        <p:scale>
          <a:sx n="127" d="100"/>
          <a:sy n="127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1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46FB-1DF0-7044-9A9F-7DAB15E71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5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0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12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2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6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83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9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89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35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70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6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5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11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3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7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9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6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4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7291E8-A515-CD43-98F1-863ADE03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536" y="5096256"/>
            <a:ext cx="4962144" cy="102412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DA22-6E94-C54B-8B02-E9DA4FAB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4C078-AB91-624F-8CD8-277E5E23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9A34-7D5C-0F4A-A0CF-D7BC3794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4BA2FF2-2E18-AF42-8654-3A5C5EEB3EDB}"/>
              </a:ext>
            </a:extLst>
          </p:cNvPr>
          <p:cNvSpPr/>
          <p:nvPr/>
        </p:nvSpPr>
        <p:spPr>
          <a:xfrm>
            <a:off x="-2406" y="0"/>
            <a:ext cx="9439014" cy="6120384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5B1C84-EE94-2142-9256-E8F16473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" y="1840992"/>
            <a:ext cx="8013192" cy="18143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481DE4-A448-4B4F-889D-A71CE870059E}"/>
              </a:ext>
            </a:extLst>
          </p:cNvPr>
          <p:cNvSpPr/>
          <p:nvPr/>
        </p:nvSpPr>
        <p:spPr>
          <a:xfrm>
            <a:off x="231648" y="228600"/>
            <a:ext cx="11728704" cy="640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985188-5227-9342-9EAF-B2CADCCD3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52290-6293-9A42-B29E-285C722C13FF}"/>
              </a:ext>
            </a:extLst>
          </p:cNvPr>
          <p:cNvCxnSpPr>
            <a:cxnSpLocks/>
          </p:cNvCxnSpPr>
          <p:nvPr/>
        </p:nvCxnSpPr>
        <p:spPr>
          <a:xfrm>
            <a:off x="4528456" y="2011681"/>
            <a:ext cx="0" cy="279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EA539C-B60F-0C47-9AF8-D02566BEE737}"/>
              </a:ext>
            </a:extLst>
          </p:cNvPr>
          <p:cNvSpPr txBox="1"/>
          <p:nvPr/>
        </p:nvSpPr>
        <p:spPr>
          <a:xfrm>
            <a:off x="1632994" y="3055463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4579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19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1111-EC6F-4543-B9BB-FC598A2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52FDC-5269-CF4F-B3C7-F6EAE4D9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E1A2-565F-EC4E-A3B8-DFE9C4CD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6B05-5403-7547-8681-1C6C38F2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CB06-94BA-D441-8083-29AE337B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E2D7-1C38-D64A-A56D-223FB253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BD66-F382-F443-BD16-1AFF1AC18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E8444-765D-0C46-9026-196D1F58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354A6-5771-754F-8677-ADC6BCCE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18D3-466D-8143-8E80-61E3BE3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02381-5235-D745-9F35-39E72623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77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4C2D-78B5-464E-8C5E-9B76521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37D45-7C48-EA40-A4CF-7F4E7CDC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721B5-55B4-E444-A4F3-86C2B759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6438-68E1-CC45-9649-D8A73B1C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3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2EEC2-BB93-7244-8A9D-220DA8CC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45013-2026-6244-8BBD-C6244F9A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C7F1A-2694-4D49-ACF7-729FC7F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45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1D2C-2E4E-214E-8C85-BC2EB489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49FE-4CE6-6E4C-B4B7-41EB7C5F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77CAA-BC85-8A48-AE0E-D0E8F734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71195-CD87-7444-8A44-4825D382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F024-8B06-B345-8C0B-2C5A681B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9F87-0605-8540-85E1-8DAF5FB9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8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2F8E-4952-EA4C-A365-B5F4CB41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148E6-94E9-A94C-9DE2-C1558A3DC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0AFA1-3EE5-B341-B06D-7E8958AE9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321A-9629-9944-8512-B6678A7C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3979-737B-6F49-8960-42BE9867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51CC1-9F7E-B548-8504-0275BF1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4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02-480D-A944-A22D-EBA7E2CA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BECA4-8855-F640-B380-37406062F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5054-FD00-9A4A-A345-2E2CAA89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8474E-0BDE-3640-B96F-9556062F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6F81-9E83-964F-88BA-CFD379B8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98F4E-EF29-1E4F-95C1-815B7E70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5BA8B-93DF-E848-8850-5BB8DCC8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CD18-6A23-234B-8982-0C0EC8AF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57D57-E35C-AC47-BFA4-8C8DD07C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AEF4-BA79-6F4A-9E07-345CF26F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2AAF-9F46-AD41-859D-53E83EA0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tx1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5213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AD94-F5D4-2140-A8EF-6C83681F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458CEFB-C5C3-6C49-B345-E8F8A7F03111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91DF9B8-7F17-CD43-A595-B2E2A23298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C8CFC96-4D9F-624D-B02A-6C9656837970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FUNCTIONS</a:t>
            </a:r>
          </a:p>
        </p:txBody>
      </p:sp>
    </p:spTree>
    <p:extLst>
      <p:ext uri="{BB962C8B-B14F-4D97-AF65-F5344CB8AC3E}">
        <p14:creationId xmlns:p14="http://schemas.microsoft.com/office/powerpoint/2010/main" val="13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GENERAL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60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FA6DCAA-C573-4D40-B567-F41920A1D57F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385A5AF-F88E-F94C-B4A5-B8AF1E4B5AC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76911CA-1F33-4A44-A123-DF84D45F4D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75432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rgbClr val="FF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89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902" y="339634"/>
            <a:ext cx="8439360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5EA7F-A4C6-C347-AB04-65D4316F6615}"/>
              </a:ext>
            </a:extLst>
          </p:cNvPr>
          <p:cNvSpPr/>
          <p:nvPr/>
        </p:nvSpPr>
        <p:spPr>
          <a:xfrm>
            <a:off x="-1" y="0"/>
            <a:ext cx="313508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A4842A0-5CAB-5848-8826-8B48E74246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2624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CONCEPTS SUMMARY</a:t>
            </a:r>
          </a:p>
        </p:txBody>
      </p:sp>
    </p:spTree>
    <p:extLst>
      <p:ext uri="{BB962C8B-B14F-4D97-AF65-F5344CB8AC3E}">
        <p14:creationId xmlns:p14="http://schemas.microsoft.com/office/powerpoint/2010/main" val="345028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FUNCTIONS SUMMARY</a:t>
            </a:r>
          </a:p>
        </p:txBody>
      </p:sp>
    </p:spTree>
    <p:extLst>
      <p:ext uri="{BB962C8B-B14F-4D97-AF65-F5344CB8AC3E}">
        <p14:creationId xmlns:p14="http://schemas.microsoft.com/office/powerpoint/2010/main" val="383096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86A4-3E1E-334A-8DD9-F507926D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AB2E1-7A5C-6C4E-8927-810523B88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F3CA-2850-2647-9799-070497B5B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6178-AD18-C849-A8F5-EF21E081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2EEE-A74F-BA43-870C-B3E49A799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362247-B78B-ED4A-8C5C-12880D1EC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dirty="0"/>
              <a:t>Dr. Allison J. Lopatkin</a:t>
            </a:r>
          </a:p>
          <a:p>
            <a:r>
              <a:rPr lang="en-US" sz="3200" dirty="0"/>
              <a:t>1014 </a:t>
            </a:r>
            <a:r>
              <a:rPr lang="en-US" sz="3200" dirty="0" err="1"/>
              <a:t>Altschul</a:t>
            </a:r>
            <a:r>
              <a:rPr lang="en-US" sz="3200" dirty="0"/>
              <a:t> Hall</a:t>
            </a:r>
          </a:p>
          <a:p>
            <a:r>
              <a:rPr lang="en-US" sz="3200" dirty="0" err="1"/>
              <a:t>alopatkin@barnard.edu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8CD1E-A279-2C4C-AF62-3A0BB80E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MATLAB for Scientists</a:t>
            </a:r>
            <a:br>
              <a:rPr lang="en-US" dirty="0"/>
            </a:br>
            <a:r>
              <a:rPr lang="en-US" dirty="0"/>
              <a:t>Lecture 1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66612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B108-C880-5545-B8F6-AC67F2D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assignment statements for </a:t>
            </a:r>
            <a:r>
              <a:rPr lang="en-US" dirty="0" err="1"/>
              <a:t>numerics</a:t>
            </a:r>
            <a:r>
              <a:rPr lang="en-US" dirty="0"/>
              <a:t> and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CB54-ACBC-DB49-89C3-4ABE9FB2B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603"/>
            <a:ext cx="10515600" cy="4787210"/>
          </a:xfrm>
        </p:spPr>
        <p:txBody>
          <a:bodyPr>
            <a:normAutofit/>
          </a:bodyPr>
          <a:lstStyle/>
          <a:p>
            <a:r>
              <a:rPr lang="en-US" dirty="0"/>
              <a:t>By default, numbers are assigned the variable class </a:t>
            </a:r>
            <a:r>
              <a:rPr lang="en-US" dirty="0">
                <a:latin typeface="Courier" pitchFamily="2" charset="0"/>
              </a:rPr>
              <a:t>&lt;double&gt;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contrast, string arrays and character arrays provide storage for text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Variables of the class &lt;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 are defined using quotation marks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Variables of the class &lt;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char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 are defined using apostrophe’s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A0C28-1B55-5340-AD24-5A01AF1BD861}"/>
              </a:ext>
            </a:extLst>
          </p:cNvPr>
          <p:cNvSpPr txBox="1"/>
          <p:nvPr/>
        </p:nvSpPr>
        <p:spPr>
          <a:xfrm>
            <a:off x="2251741" y="5476305"/>
            <a:ext cx="70276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</a:rPr>
              <a:t>Certain functions only perform operations on variables of the same class!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5E90D4-DE98-6A44-8907-EB78DA4F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86" y="3600770"/>
            <a:ext cx="95504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736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D655-7773-6C49-B5E7-F41908B8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993B-6803-254D-BF42-067FFA7D0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initial value is called </a:t>
            </a:r>
            <a:r>
              <a:rPr lang="en-US" b="1" dirty="0"/>
              <a:t>initializing</a:t>
            </a:r>
            <a:r>
              <a:rPr lang="en-US" dirty="0"/>
              <a:t> the variable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Adding to a variable is called </a:t>
            </a:r>
            <a:r>
              <a:rPr lang="en-US" b="1" dirty="0"/>
              <a:t>incrementing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How can we subtract? Called </a:t>
            </a:r>
            <a:r>
              <a:rPr lang="en-US" b="1" dirty="0"/>
              <a:t>decrementing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7248A4-4BEA-0249-8FB3-270BB213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7"/>
          <a:stretch/>
        </p:blipFill>
        <p:spPr>
          <a:xfrm>
            <a:off x="7651597" y="5038773"/>
            <a:ext cx="3016082" cy="1549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AC8A2C-433C-DA4A-AB2E-95478C456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52"/>
          <a:stretch/>
        </p:blipFill>
        <p:spPr>
          <a:xfrm>
            <a:off x="7651597" y="3096114"/>
            <a:ext cx="3016082" cy="172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169FD-EA11-1746-BF0E-06FA2F06A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2669" b="14391"/>
          <a:stretch/>
        </p:blipFill>
        <p:spPr>
          <a:xfrm>
            <a:off x="7651597" y="1285885"/>
            <a:ext cx="3016082" cy="1576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975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D655-7773-6C49-B5E7-F41908B8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993B-6803-254D-BF42-067FFA7D0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Combining strings and numbers using &lt; </a:t>
            </a:r>
            <a:r>
              <a:rPr lang="en-US" dirty="0">
                <a:latin typeface="Courier" pitchFamily="2" charset="0"/>
              </a:rPr>
              <a:t>+</a:t>
            </a:r>
            <a:r>
              <a:rPr lang="en-US" dirty="0"/>
              <a:t> &gt;</a:t>
            </a:r>
          </a:p>
          <a:p>
            <a:r>
              <a:rPr lang="en-US" dirty="0"/>
              <a:t>Won’t always work with characters so stick with “ 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019F6-AC9B-5044-BE9C-758F1A58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20" y="3056079"/>
            <a:ext cx="5139360" cy="2402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7953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81852-E288-C846-9520-917F6A0F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220"/>
            <a:ext cx="10515600" cy="45014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Setting variable names to numeric values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Assigning strings as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Join strings and numbers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Incrementing with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1D85-6125-5647-B435-45C965BCBB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Variable names and classes</a:t>
            </a:r>
          </a:p>
        </p:txBody>
      </p:sp>
    </p:spTree>
    <p:extLst>
      <p:ext uri="{BB962C8B-B14F-4D97-AF65-F5344CB8AC3E}">
        <p14:creationId xmlns:p14="http://schemas.microsoft.com/office/powerpoint/2010/main" val="232111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0C363-829D-4D45-A630-B5F05EF58E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Math functions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0CC165-2B32-2E49-A1A2-C6932109174C}"/>
              </a:ext>
            </a:extLst>
          </p:cNvPr>
          <p:cNvGraphicFramePr>
            <a:graphicFrameLocks noGrp="1"/>
          </p:cNvGraphicFramePr>
          <p:nvPr/>
        </p:nvGraphicFramePr>
        <p:xfrm>
          <a:off x="668284" y="1736208"/>
          <a:ext cx="10855432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1209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104223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sqrt(x)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Square root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sum(x)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Adding numbers in a matrix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93945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exp</a:t>
                      </a:r>
                      <a:r>
                        <a:rPr lang="en-US" sz="2200" b="1" i="0" dirty="0">
                          <a:latin typeface="Courier" pitchFamily="2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Exponent (e</a:t>
                      </a:r>
                      <a:r>
                        <a:rPr lang="en-US" sz="2200" b="0" i="0" baseline="30000" dirty="0"/>
                        <a:t>x</a:t>
                      </a:r>
                      <a:r>
                        <a:rPr lang="en-US" sz="2200" b="0" i="0" baseline="0" dirty="0"/>
                        <a:t>)</a:t>
                      </a:r>
                      <a:endParaRPr lang="en-US" sz="22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abs(x)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Absolute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log(x)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Log base e (natural log)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log10(x)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Log base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factorial(x)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Factorial function x!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sin(x) (and other trig)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Trigonometric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2459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round(x)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Rounds to nearest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75100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floor(x) (alt: ceil(x))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Floor or ceiling rounding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129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788963-E79C-0B4C-8B94-CDF3CAC5E387}"/>
              </a:ext>
            </a:extLst>
          </p:cNvPr>
          <p:cNvSpPr txBox="1"/>
          <p:nvPr/>
        </p:nvSpPr>
        <p:spPr>
          <a:xfrm>
            <a:off x="1201299" y="6181158"/>
            <a:ext cx="1883849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urier" pitchFamily="2" charset="0"/>
              </a:rPr>
              <a:t>help </a:t>
            </a:r>
            <a:r>
              <a:rPr lang="en-US" sz="2200" dirty="0" err="1">
                <a:latin typeface="Courier" pitchFamily="2" charset="0"/>
              </a:rPr>
              <a:t>elfun</a:t>
            </a:r>
            <a:endParaRPr lang="en-US" sz="2200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84C02-D95E-5247-B577-202F4DABAF4C}"/>
              </a:ext>
            </a:extLst>
          </p:cNvPr>
          <p:cNvSpPr txBox="1"/>
          <p:nvPr/>
        </p:nvSpPr>
        <p:spPr>
          <a:xfrm>
            <a:off x="3204587" y="6209534"/>
            <a:ext cx="483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view helpful information on these functions</a:t>
            </a:r>
          </a:p>
        </p:txBody>
      </p:sp>
    </p:spTree>
    <p:extLst>
      <p:ext uri="{BB962C8B-B14F-4D97-AF65-F5344CB8AC3E}">
        <p14:creationId xmlns:p14="http://schemas.microsoft.com/office/powerpoint/2010/main" val="410270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3017-7C1B-CB62-0F35-65ACF391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206E-912E-D7EC-4C01-2741B71B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open/close parentheses on the previous slide</a:t>
            </a:r>
          </a:p>
          <a:p>
            <a:r>
              <a:rPr lang="en-US" dirty="0"/>
              <a:t>This denotes *calling* a function:</a:t>
            </a:r>
          </a:p>
          <a:p>
            <a:endParaRPr lang="en-US" dirty="0"/>
          </a:p>
          <a:p>
            <a:r>
              <a:rPr lang="en-US" dirty="0"/>
              <a:t>E.g., the sin function is called with the open/close parentheses and an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1E43A-EE45-3E70-9EB6-9910454E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90" y="3429000"/>
            <a:ext cx="2349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8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50D4C-9850-4E42-8160-8F00B23B6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696"/>
            <a:ext cx="10515600" cy="450619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Absolute value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Square root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Rounding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Exponent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2D588-A7AC-6B43-9499-F6A459DF24F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Mathematical functions</a:t>
            </a:r>
          </a:p>
        </p:txBody>
      </p:sp>
    </p:spTree>
    <p:extLst>
      <p:ext uri="{BB962C8B-B14F-4D97-AF65-F5344CB8AC3E}">
        <p14:creationId xmlns:p14="http://schemas.microsoft.com/office/powerpoint/2010/main" val="420564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0C363-829D-4D45-A630-B5F05EF58E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Helpful functions general to MATLAB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0CC165-2B32-2E49-A1A2-C693210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44660"/>
              </p:ext>
            </p:extLst>
          </p:nvPr>
        </p:nvGraphicFramePr>
        <p:xfrm>
          <a:off x="1841185" y="2168610"/>
          <a:ext cx="8509629" cy="355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085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638544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Clear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clc</a:t>
                      </a:r>
                      <a:endParaRPr lang="en-US" sz="2200" b="1" i="0" dirty="0"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Clear screen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497345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doc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Provides documentation in separate window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497345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help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Provides command-line documentation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34435"/>
                  </a:ext>
                </a:extLst>
              </a:tr>
              <a:tr h="363236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disp</a:t>
                      </a:r>
                      <a:endParaRPr lang="en-US" sz="2200" b="1" i="0" dirty="0"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Display the output on the command 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Suppress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24596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Wrap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0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39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464A-F213-5441-8CE2-779962F9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help</a:t>
            </a:r>
            <a:r>
              <a:rPr lang="en-US" dirty="0"/>
              <a:t> are your biggest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B17A-67F6-9540-A0F0-AE5D4057A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Syntax: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, space, function name, </a:t>
            </a:r>
            <a:r>
              <a:rPr lang="en-US" dirty="0" err="1"/>
              <a:t>eg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urier" pitchFamily="2" charset="0"/>
              </a:rPr>
              <a:t>help</a:t>
            </a:r>
            <a:r>
              <a:rPr lang="en-US" dirty="0"/>
              <a:t> has identical syntax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0FC38-1908-5B46-BB89-E22EEC4D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84" y="2088640"/>
            <a:ext cx="3435505" cy="940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7109C2-2AD0-FF48-BDDB-A5A33811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85" y="1940714"/>
            <a:ext cx="6789931" cy="2976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20EA8-4395-D788-5C6C-C6CDC373B01A}"/>
              </a:ext>
            </a:extLst>
          </p:cNvPr>
          <p:cNvSpPr txBox="1"/>
          <p:nvPr/>
        </p:nvSpPr>
        <p:spPr>
          <a:xfrm>
            <a:off x="1689370" y="5120123"/>
            <a:ext cx="8813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Question</a:t>
            </a:r>
            <a:r>
              <a:rPr lang="en-US" sz="2800" dirty="0"/>
              <a:t>: Is </a:t>
            </a:r>
            <a:r>
              <a:rPr lang="en-US" sz="2800" dirty="0">
                <a:latin typeface="Courier" pitchFamily="2" charset="0"/>
              </a:rPr>
              <a:t>round</a:t>
            </a:r>
            <a:r>
              <a:rPr lang="en-US" sz="2800" dirty="0"/>
              <a:t> a function? How do you know? What about the variable classes on slide 9?</a:t>
            </a:r>
          </a:p>
        </p:txBody>
      </p:sp>
    </p:spTree>
    <p:extLst>
      <p:ext uri="{BB962C8B-B14F-4D97-AF65-F5344CB8AC3E}">
        <p14:creationId xmlns:p14="http://schemas.microsoft.com/office/powerpoint/2010/main" val="242272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81852-E288-C846-9520-917F6A0F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475"/>
            <a:ext cx="10515600" cy="40327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variables and suppress the output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Clear your workspace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 to investigate </a:t>
            </a:r>
            <a:r>
              <a:rPr lang="en-US" dirty="0">
                <a:latin typeface="Courier" pitchFamily="2" charset="0"/>
              </a:rPr>
              <a:t>disp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it a function? What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US">
                <a:latin typeface="Courier" pitchFamily="2" charset="0"/>
              </a:rPr>
              <a:t>string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 we do when we get an error??!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1D85-6125-5647-B435-45C965BCBB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Variable names and classes</a:t>
            </a:r>
          </a:p>
        </p:txBody>
      </p:sp>
    </p:spTree>
    <p:extLst>
      <p:ext uri="{BB962C8B-B14F-4D97-AF65-F5344CB8AC3E}">
        <p14:creationId xmlns:p14="http://schemas.microsoft.com/office/powerpoint/2010/main" val="3640558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9C95-4B45-B84D-B39B-878AC08D6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915" y="2729441"/>
            <a:ext cx="6831469" cy="161144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Getting into MATLAB</a:t>
            </a:r>
          </a:p>
          <a:p>
            <a:pPr marL="514350" indent="-514350">
              <a:buAutoNum type="arabicPeriod"/>
            </a:pPr>
            <a:r>
              <a:rPr lang="en-US" dirty="0"/>
              <a:t>Operators, variables and assignment statements </a:t>
            </a:r>
          </a:p>
        </p:txBody>
      </p:sp>
    </p:spTree>
    <p:extLst>
      <p:ext uri="{BB962C8B-B14F-4D97-AF65-F5344CB8AC3E}">
        <p14:creationId xmlns:p14="http://schemas.microsoft.com/office/powerpoint/2010/main" val="216950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7BA66-DFA1-164F-B395-B144B15AC3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MATLAB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DAE0-13C6-2449-B6AA-FAE8F2E2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31847"/>
            <a:ext cx="5606841" cy="4821168"/>
          </a:xfrm>
        </p:spPr>
        <p:txBody>
          <a:bodyPr>
            <a:noAutofit/>
          </a:bodyPr>
          <a:lstStyle/>
          <a:p>
            <a:r>
              <a:rPr lang="en-US" sz="2600" dirty="0"/>
              <a:t>A MATLAB script contains sequences of commands in text files that execute an algorithm</a:t>
            </a:r>
          </a:p>
          <a:p>
            <a:r>
              <a:rPr lang="en-US" sz="2600" dirty="0"/>
              <a:t>Files have the extension .m</a:t>
            </a:r>
          </a:p>
          <a:p>
            <a:r>
              <a:rPr lang="en-US" sz="2600" dirty="0"/>
              <a:t>Code for scripts are written in the editor window and executed at the MATLAB command line</a:t>
            </a:r>
          </a:p>
          <a:p>
            <a:r>
              <a:rPr lang="en-US" sz="2600" b="1" dirty="0"/>
              <a:t>Scripts are good to automate processes</a:t>
            </a:r>
          </a:p>
          <a:p>
            <a:r>
              <a:rPr lang="en-US" sz="2600" dirty="0"/>
              <a:t>Scripts can ‘call’ other scripts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D89F73-CA31-3641-A70A-539BC9AE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925" y="1290136"/>
            <a:ext cx="6148955" cy="5195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751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E742-A059-194C-97BC-31FDD005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B266-0985-6041-8DC0-160C1F9D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724721"/>
            <a:ext cx="12192000" cy="6243638"/>
          </a:xfrm>
        </p:spPr>
        <p:txBody>
          <a:bodyPr anchor="ctr">
            <a:noAutofit/>
          </a:bodyPr>
          <a:lstStyle/>
          <a:p>
            <a:r>
              <a:rPr lang="en-US" sz="2800" dirty="0"/>
              <a:t>Good scripts are organized into sections: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Contains documentation to be used with the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Help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Includes author statements (who wrote the code? What does it do? etc.)</a:t>
            </a:r>
          </a:p>
          <a:p>
            <a:pPr lvl="1"/>
            <a:r>
              <a:rPr lang="en-US" dirty="0"/>
              <a:t>Common variables/functions/packages</a:t>
            </a:r>
          </a:p>
          <a:p>
            <a:pPr lvl="2"/>
            <a:r>
              <a:rPr lang="en-US" sz="2000" dirty="0"/>
              <a:t>Clear workspace, load data, define global variables, etc.</a:t>
            </a:r>
          </a:p>
          <a:p>
            <a:pPr lvl="1"/>
            <a:r>
              <a:rPr lang="en-US" dirty="0"/>
              <a:t>Break up different blocks of code for each segment of analysis</a:t>
            </a:r>
          </a:p>
          <a:p>
            <a:pPr lvl="1"/>
            <a:endParaRPr lang="en-US" dirty="0"/>
          </a:p>
          <a:p>
            <a:r>
              <a:rPr lang="en-US" sz="2800" dirty="0"/>
              <a:t>Readability is important: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Suppress all intermediate statements</a:t>
            </a:r>
          </a:p>
          <a:p>
            <a:pPr lvl="1"/>
            <a:r>
              <a:rPr lang="en-US" sz="2400" dirty="0"/>
              <a:t>Use white space (between sections, etc.) and intuitive variable names</a:t>
            </a:r>
          </a:p>
          <a:p>
            <a:pPr lvl="1"/>
            <a:r>
              <a:rPr lang="en-US" sz="2400" b="1" dirty="0"/>
              <a:t>Every section should be commented to describe what is being done</a:t>
            </a:r>
          </a:p>
          <a:p>
            <a:pPr lvl="1"/>
            <a:r>
              <a:rPr lang="en-US" sz="2400" dirty="0"/>
              <a:t>Wrapping text to keep column width consistent</a:t>
            </a:r>
          </a:p>
          <a:p>
            <a:pPr lvl="1"/>
            <a:endParaRPr lang="en-US" sz="2400" dirty="0"/>
          </a:p>
          <a:p>
            <a:r>
              <a:rPr lang="en-US" sz="2800" dirty="0"/>
              <a:t>Download and open up </a:t>
            </a:r>
            <a:r>
              <a:rPr lang="en-US" sz="2800" dirty="0" err="1"/>
              <a:t>CalculateCircleArea.m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597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E742-A059-194C-97BC-31FDD005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run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B266-0985-6041-8DC0-160C1F9D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724721"/>
            <a:ext cx="12192000" cy="6243638"/>
          </a:xfrm>
        </p:spPr>
        <p:txBody>
          <a:bodyPr anchor="ctr">
            <a:noAutofit/>
          </a:bodyPr>
          <a:lstStyle/>
          <a:p>
            <a:r>
              <a:rPr lang="en-US" sz="2800" dirty="0"/>
              <a:t>Click the ”Play” button at the top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Enter the name on the command line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Call from another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04B67-E250-2C48-BA46-CDE8EBAE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412" y="982335"/>
            <a:ext cx="5833208" cy="24466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AA940FD-3820-054E-8CD9-F673EB1B2F55}"/>
              </a:ext>
            </a:extLst>
          </p:cNvPr>
          <p:cNvSpPr/>
          <p:nvPr/>
        </p:nvSpPr>
        <p:spPr>
          <a:xfrm>
            <a:off x="9988062" y="1323853"/>
            <a:ext cx="612950" cy="585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5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3E3243-4DD6-2943-BC05-08EBF6BE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0" y="976629"/>
            <a:ext cx="8099540" cy="5701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963B9-2F5C-EB46-8DFA-78AE238A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hard 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F6A8E-A0AC-084C-8821-82BAAB3C4D58}"/>
              </a:ext>
            </a:extLst>
          </p:cNvPr>
          <p:cNvSpPr txBox="1"/>
          <p:nvPr/>
        </p:nvSpPr>
        <p:spPr>
          <a:xfrm>
            <a:off x="393478" y="2534584"/>
            <a:ext cx="1426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Hard-coded values are fixed numbers. Minimize these as much as possible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885699-D776-5F49-BCD8-E13A217F7961}"/>
              </a:ext>
            </a:extLst>
          </p:cNvPr>
          <p:cNvSpPr/>
          <p:nvPr/>
        </p:nvSpPr>
        <p:spPr>
          <a:xfrm>
            <a:off x="2635847" y="4160007"/>
            <a:ext cx="1510146" cy="7204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DA8888-226E-D541-914D-C4681E87C9FC}"/>
              </a:ext>
            </a:extLst>
          </p:cNvPr>
          <p:cNvSpPr/>
          <p:nvPr/>
        </p:nvSpPr>
        <p:spPr>
          <a:xfrm>
            <a:off x="3925271" y="4926504"/>
            <a:ext cx="845128" cy="7204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4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8D7A-2D3A-D342-8A81-38947CBD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scripts from other scripts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C3C086-137F-0341-A6D1-40D2286D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70" y="800101"/>
            <a:ext cx="4557329" cy="2965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57AE3-A594-3048-9416-905A40C4A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672" y="3717515"/>
            <a:ext cx="4557328" cy="3140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AA526F-0340-F342-B84C-36EB67365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55517"/>
            <a:ext cx="7735537" cy="3969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B65D3BE-84EE-254B-B2EC-B4FD1D3C7160}"/>
              </a:ext>
            </a:extLst>
          </p:cNvPr>
          <p:cNvSpPr/>
          <p:nvPr/>
        </p:nvSpPr>
        <p:spPr>
          <a:xfrm>
            <a:off x="482321" y="4377269"/>
            <a:ext cx="2301072" cy="401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2E4C08-EB7C-0141-B90F-A1ADE27B7E0F}"/>
              </a:ext>
            </a:extLst>
          </p:cNvPr>
          <p:cNvSpPr/>
          <p:nvPr/>
        </p:nvSpPr>
        <p:spPr>
          <a:xfrm>
            <a:off x="482321" y="4800975"/>
            <a:ext cx="2301072" cy="401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1E726C-7A14-474D-96A1-2EAEAA3E2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96" y="5559926"/>
            <a:ext cx="56134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938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A4024-A452-B442-8E4E-8129FA361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102" y="207917"/>
            <a:ext cx="8439360" cy="65183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box is 12 inches high, 8 inches long and 2 inches wide. Currently 30% of the box’s surface area is covered. Write a script that (1) calculates the surface area (SA) of the box, (2) calculates the amount of SA that is covered (e.g., 30%), and (3) displays the amount of the SA that is </a:t>
            </a:r>
            <a:r>
              <a:rPr lang="en-US" b="1" i="1" dirty="0"/>
              <a:t>uncovered</a:t>
            </a:r>
            <a:r>
              <a:rPr lang="en-US" dirty="0"/>
              <a:t> in a complete sentence. Use the formula below: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 = 2*l*w + 2*l*h + 2*h*w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to follow (same for HW):</a:t>
            </a:r>
          </a:p>
          <a:p>
            <a:pPr marL="514350" indent="-514350">
              <a:buAutoNum type="arabicPeriod"/>
            </a:pPr>
            <a:r>
              <a:rPr lang="en-US" dirty="0"/>
              <a:t>No hard-coded numbers beyond the minimum necessary</a:t>
            </a:r>
          </a:p>
          <a:p>
            <a:pPr marL="514350" indent="-514350">
              <a:buAutoNum type="arabicPeriod"/>
            </a:pPr>
            <a:r>
              <a:rPr lang="en-US" dirty="0"/>
              <a:t>Suppress everything that is not the script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(Unlike in HW, comments are included for you)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C51EB-E25C-3448-8B6F-9EECF851A217}"/>
              </a:ext>
            </a:extLst>
          </p:cNvPr>
          <p:cNvSpPr/>
          <p:nvPr/>
        </p:nvSpPr>
        <p:spPr>
          <a:xfrm>
            <a:off x="509531" y="2890391"/>
            <a:ext cx="2399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Group exercise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BA7A3-6F41-1D4B-8A73-C3B4C13C1084}"/>
              </a:ext>
            </a:extLst>
          </p:cNvPr>
          <p:cNvSpPr txBox="1"/>
          <p:nvPr/>
        </p:nvSpPr>
        <p:spPr>
          <a:xfrm>
            <a:off x="3144982" y="0"/>
            <a:ext cx="785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Download lecture1_grpEx1_template.m and complete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2689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8351E-8949-C340-A9EA-DC96CB23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A1E3-C3E6-8C4A-AD97-49FE144E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Homework1 is due next Monday at 11:59PM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Make sure to label it according to the convention: HW1_&lt;Student ID&gt;_</a:t>
            </a:r>
            <a:r>
              <a:rPr lang="en-US" sz="3200" dirty="0" err="1"/>
              <a:t>script.m</a:t>
            </a:r>
            <a:r>
              <a:rPr lang="en-US" sz="3200" dirty="0"/>
              <a:t> (</a:t>
            </a:r>
            <a:r>
              <a:rPr lang="en-US" sz="3200" dirty="0" err="1"/>
              <a:t>eg</a:t>
            </a:r>
            <a:r>
              <a:rPr lang="en-US" sz="3200" dirty="0"/>
              <a:t>: CO421234)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Our TA grades all HWs – it MUST be anonymous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TA office hours are: Thursdays 12-1 in </a:t>
            </a:r>
            <a:r>
              <a:rPr lang="en-US" sz="3200" dirty="0" err="1"/>
              <a:t>Altschul</a:t>
            </a:r>
            <a:r>
              <a:rPr lang="en-US" sz="3200" dirty="0"/>
              <a:t> 1207</a:t>
            </a:r>
          </a:p>
        </p:txBody>
      </p:sp>
    </p:spTree>
    <p:extLst>
      <p:ext uri="{BB962C8B-B14F-4D97-AF65-F5344CB8AC3E}">
        <p14:creationId xmlns:p14="http://schemas.microsoft.com/office/powerpoint/2010/main" val="209852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2C2B4-E0FC-AC47-81A5-1665890E8E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MATLAB environment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A2D8DD-1B89-F34C-BFB5-0DEE24CFC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76413"/>
              </p:ext>
            </p:extLst>
          </p:nvPr>
        </p:nvGraphicFramePr>
        <p:xfrm>
          <a:off x="1015999" y="2114910"/>
          <a:ext cx="10160002" cy="323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0432">
                  <a:extLst>
                    <a:ext uri="{9D8B030D-6E8A-4147-A177-3AD203B41FA5}">
                      <a16:colId xmlns:a16="http://schemas.microsoft.com/office/drawing/2014/main" val="2673744399"/>
                    </a:ext>
                  </a:extLst>
                </a:gridCol>
                <a:gridCol w="6029570">
                  <a:extLst>
                    <a:ext uri="{9D8B030D-6E8A-4147-A177-3AD203B41FA5}">
                      <a16:colId xmlns:a16="http://schemas.microsoft.com/office/drawing/2014/main" val="280456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Purpose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89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Command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Main window; enters variables; runs program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4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Editor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Creates and debugs script and function files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87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Command history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Logs commands entered in the Command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81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Workspace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Provides information about the variables that are in use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30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Current folder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Shows the files in the current directory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7166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BED5C9D-2E2D-D042-A1C8-FDABA22923E0}"/>
              </a:ext>
            </a:extLst>
          </p:cNvPr>
          <p:cNvSpPr txBox="1"/>
          <p:nvPr/>
        </p:nvSpPr>
        <p:spPr>
          <a:xfrm>
            <a:off x="0" y="6488668"/>
            <a:ext cx="295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***See MATLAB Handbook</a:t>
            </a:r>
          </a:p>
        </p:txBody>
      </p:sp>
    </p:spTree>
    <p:extLst>
      <p:ext uri="{BB962C8B-B14F-4D97-AF65-F5344CB8AC3E}">
        <p14:creationId xmlns:p14="http://schemas.microsoft.com/office/powerpoint/2010/main" val="281660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64AF7-94F2-4645-A989-493A5DD5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MATLAB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1153B-3DB9-F84E-A514-91E1D73F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12" y="1009141"/>
            <a:ext cx="8130616" cy="5528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DC1D8-9DA6-784C-A6A6-7EB5C281DB84}"/>
              </a:ext>
            </a:extLst>
          </p:cNvPr>
          <p:cNvSpPr txBox="1"/>
          <p:nvPr/>
        </p:nvSpPr>
        <p:spPr>
          <a:xfrm>
            <a:off x="1017056" y="635329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Command line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EF5E64E-3744-5747-8F52-C06A8845326A}"/>
              </a:ext>
            </a:extLst>
          </p:cNvPr>
          <p:cNvSpPr/>
          <p:nvPr/>
        </p:nvSpPr>
        <p:spPr>
          <a:xfrm>
            <a:off x="3065929" y="5916706"/>
            <a:ext cx="1483535" cy="645459"/>
          </a:xfrm>
          <a:custGeom>
            <a:avLst/>
            <a:gdLst>
              <a:gd name="connsiteX0" fmla="*/ 0 w 1483535"/>
              <a:gd name="connsiteY0" fmla="*/ 645459 h 645459"/>
              <a:gd name="connsiteX1" fmla="*/ 1304365 w 1483535"/>
              <a:gd name="connsiteY1" fmla="*/ 457200 h 645459"/>
              <a:gd name="connsiteX2" fmla="*/ 1438836 w 1483535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3535" h="645459">
                <a:moveTo>
                  <a:pt x="0" y="645459"/>
                </a:moveTo>
                <a:cubicBezTo>
                  <a:pt x="532279" y="605118"/>
                  <a:pt x="1064559" y="564777"/>
                  <a:pt x="1304365" y="457200"/>
                </a:cubicBezTo>
                <a:cubicBezTo>
                  <a:pt x="1544171" y="349623"/>
                  <a:pt x="1491503" y="174811"/>
                  <a:pt x="1438836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1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82C0D5-3CE9-784C-8B55-31D93A16CC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Basic numeric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102261-44DA-5344-8A0F-F36035544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444648"/>
              </p:ext>
            </p:extLst>
          </p:nvPr>
        </p:nvGraphicFramePr>
        <p:xfrm>
          <a:off x="1206521" y="2263607"/>
          <a:ext cx="6370529" cy="286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794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3892735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^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Exponentiation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E366BB1-DF79-A84F-B953-8BE4E65B55F8}"/>
              </a:ext>
            </a:extLst>
          </p:cNvPr>
          <p:cNvSpPr txBox="1"/>
          <p:nvPr/>
        </p:nvSpPr>
        <p:spPr>
          <a:xfrm>
            <a:off x="0" y="6062406"/>
            <a:ext cx="85042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*MATLAB follows order of precedence:</a:t>
            </a:r>
          </a:p>
          <a:p>
            <a:r>
              <a:rPr lang="en-US" sz="2200" dirty="0"/>
              <a:t>Parentheses, exponent, multiplication/division, addition/subtraction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F09DC2-0D9E-4D4E-BDD1-EE260F86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71131"/>
              </p:ext>
            </p:extLst>
          </p:nvPr>
        </p:nvGraphicFramePr>
        <p:xfrm>
          <a:off x="7940868" y="2262632"/>
          <a:ext cx="3171248" cy="2294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514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2148734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3.14159…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sqrt(-1)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inf</a:t>
                      </a:r>
                      <a:endParaRPr lang="en-US" sz="2200" b="1" i="0" dirty="0">
                        <a:solidFill>
                          <a:sysClr val="windowText" lastClr="000000"/>
                        </a:solidFill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Infinity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NaN</a:t>
                      </a:r>
                      <a:endParaRPr lang="en-US" sz="2200" b="1" i="0" dirty="0">
                        <a:solidFill>
                          <a:sysClr val="windowText" lastClr="000000"/>
                        </a:solidFill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Not a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8C1A65-9C24-E449-AF58-83C431AA9B20}"/>
              </a:ext>
            </a:extLst>
          </p:cNvPr>
          <p:cNvSpPr txBox="1"/>
          <p:nvPr/>
        </p:nvSpPr>
        <p:spPr>
          <a:xfrm>
            <a:off x="8127771" y="1785469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Pre-defined values</a:t>
            </a:r>
          </a:p>
        </p:txBody>
      </p:sp>
    </p:spTree>
    <p:extLst>
      <p:ext uri="{BB962C8B-B14F-4D97-AF65-F5344CB8AC3E}">
        <p14:creationId xmlns:p14="http://schemas.microsoft.com/office/powerpoint/2010/main" val="251214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E8954-0AC6-184D-8903-7EEBCD705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7" y="2047972"/>
            <a:ext cx="5684520" cy="37901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Adding/subtracting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Dividing/multiplying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Order of operations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57F1-27AD-E842-B40C-6659BFCD4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Using the MATLAB command line for numeric operations</a:t>
            </a:r>
          </a:p>
        </p:txBody>
      </p:sp>
    </p:spTree>
    <p:extLst>
      <p:ext uri="{BB962C8B-B14F-4D97-AF65-F5344CB8AC3E}">
        <p14:creationId xmlns:p14="http://schemas.microsoft.com/office/powerpoint/2010/main" val="194427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B108-C880-5545-B8F6-AC67F2D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and assignment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CB54-ACBC-DB49-89C3-4ABE9FB2B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03" y="1271104"/>
            <a:ext cx="10515600" cy="478721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variable</a:t>
            </a:r>
            <a:r>
              <a:rPr lang="en-US" dirty="0"/>
              <a:t> is used to store a value during a MATLAB session</a:t>
            </a:r>
          </a:p>
          <a:p>
            <a:r>
              <a:rPr lang="en-US" b="1" dirty="0"/>
              <a:t>Assignment statements </a:t>
            </a:r>
            <a:r>
              <a:rPr lang="en-US" dirty="0"/>
              <a:t>are used to create variables. 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D9452-7552-5B4F-AA8C-2213DC5C3895}"/>
              </a:ext>
            </a:extLst>
          </p:cNvPr>
          <p:cNvSpPr txBox="1"/>
          <p:nvPr/>
        </p:nvSpPr>
        <p:spPr>
          <a:xfrm>
            <a:off x="649955" y="2805253"/>
            <a:ext cx="1087669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pitchFamily="2" charset="0"/>
              </a:rPr>
              <a:t>VariableName</a:t>
            </a:r>
            <a:r>
              <a:rPr lang="en-US" sz="2400" dirty="0">
                <a:latin typeface="Courier" pitchFamily="2" charset="0"/>
              </a:rPr>
              <a:t> = a numerical value or computable expression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9FB07-EB9E-3444-AF8C-E2F776AFB06B}"/>
              </a:ext>
            </a:extLst>
          </p:cNvPr>
          <p:cNvGrpSpPr/>
          <p:nvPr/>
        </p:nvGrpSpPr>
        <p:grpSpPr>
          <a:xfrm>
            <a:off x="375657" y="3737921"/>
            <a:ext cx="5511800" cy="2371004"/>
            <a:chOff x="6178576" y="3737921"/>
            <a:chExt cx="5511800" cy="237100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56BA6E-F26F-BF4D-9F51-DC04EFF727B9}"/>
                </a:ext>
              </a:extLst>
            </p:cNvPr>
            <p:cNvSpPr txBox="1"/>
            <p:nvPr/>
          </p:nvSpPr>
          <p:spPr>
            <a:xfrm>
              <a:off x="7003915" y="3737921"/>
              <a:ext cx="43498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Unassigned variables are named ‘</a:t>
              </a:r>
              <a:r>
                <a:rPr lang="en-US" sz="2200" dirty="0" err="1">
                  <a:latin typeface="Courier" pitchFamily="2" charset="0"/>
                </a:rPr>
                <a:t>ans</a:t>
              </a:r>
              <a:r>
                <a:rPr lang="en-US" sz="2200" dirty="0"/>
                <a:t>’ by default</a:t>
              </a:r>
            </a:p>
          </p:txBody>
        </p:sp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B3CC54-500A-A34B-A5FC-91A853E43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560"/>
            <a:stretch/>
          </p:blipFill>
          <p:spPr>
            <a:xfrm>
              <a:off x="6178576" y="4642299"/>
              <a:ext cx="5511800" cy="1466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D10B3B-BA8D-544B-9109-083B186FC4FA}"/>
              </a:ext>
            </a:extLst>
          </p:cNvPr>
          <p:cNvGrpSpPr/>
          <p:nvPr/>
        </p:nvGrpSpPr>
        <p:grpSpPr>
          <a:xfrm>
            <a:off x="6324325" y="3740409"/>
            <a:ext cx="5511800" cy="2368516"/>
            <a:chOff x="486229" y="3740409"/>
            <a:chExt cx="5511800" cy="23685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F4B5E-3723-134F-B132-B8D6EFB4BF84}"/>
                </a:ext>
              </a:extLst>
            </p:cNvPr>
            <p:cNvSpPr txBox="1"/>
            <p:nvPr/>
          </p:nvSpPr>
          <p:spPr>
            <a:xfrm>
              <a:off x="1510013" y="3740409"/>
              <a:ext cx="3276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Assigned variable name:</a:t>
              </a:r>
            </a:p>
          </p:txBody>
        </p:sp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72F3102-E26F-9743-8106-4CE8707CB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97"/>
            <a:stretch/>
          </p:blipFill>
          <p:spPr>
            <a:xfrm>
              <a:off x="486229" y="4642299"/>
              <a:ext cx="5511800" cy="1466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081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3616-1456-3E4D-B13D-6878220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B5860-9B5B-B540-950B-95C99557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89" y="1146511"/>
            <a:ext cx="11524621" cy="571148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highlight>
                  <a:srgbClr val="FFFF00"/>
                </a:highlight>
              </a:rPr>
              <a:t>The variable name being assigned is always on the left of an equal sign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INVALID: </a:t>
            </a:r>
            <a:r>
              <a:rPr lang="en-US" dirty="0">
                <a:latin typeface="Courier" pitchFamily="2" charset="0"/>
              </a:rPr>
              <a:t>6 = </a:t>
            </a:r>
            <a:r>
              <a:rPr lang="en-US" dirty="0" err="1">
                <a:latin typeface="Courier" pitchFamily="2" charset="0"/>
              </a:rPr>
              <a:t>MyNumber</a:t>
            </a:r>
            <a:endParaRPr lang="en-US" dirty="0">
              <a:latin typeface="Courier" pitchFamily="2" charset="0"/>
            </a:endParaRPr>
          </a:p>
          <a:p>
            <a:pPr lvl="1"/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MATLAB is case-sensitive (and space in-sensitive)</a:t>
            </a:r>
          </a:p>
          <a:p>
            <a:pPr lvl="1"/>
            <a:r>
              <a:rPr lang="en-US" dirty="0" err="1">
                <a:latin typeface="Courier" pitchFamily="2" charset="0"/>
              </a:rPr>
              <a:t>MyNumber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=/= </a:t>
            </a:r>
            <a:r>
              <a:rPr lang="en-US" dirty="0">
                <a:latin typeface="Courier" pitchFamily="2" charset="0"/>
              </a:rPr>
              <a:t>MYNUMBER </a:t>
            </a:r>
          </a:p>
          <a:p>
            <a:pPr lvl="1"/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name must begin with a </a:t>
            </a:r>
            <a:r>
              <a:rPr lang="en-US" b="1" dirty="0"/>
              <a:t>letter</a:t>
            </a:r>
            <a:r>
              <a:rPr lang="en-US" dirty="0"/>
              <a:t>. After that, the name can contain letters, digits, and the underscore character (e.g., value_1), but it </a:t>
            </a:r>
            <a:r>
              <a:rPr lang="en-US" b="1" dirty="0"/>
              <a:t>cannot have a space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Variable names should be mnemonic – describe the thing that you’re storing!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use MATLAB functions as variable names, since this will overwrite it</a:t>
            </a:r>
          </a:p>
          <a:p>
            <a:pPr lvl="1"/>
            <a:r>
              <a:rPr lang="en-US" dirty="0">
                <a:latin typeface="Courier" pitchFamily="2" charset="0"/>
              </a:rPr>
              <a:t>size, length, pi, etc..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Reassigning variable names overwrites the previous value (why?)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6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94E4-AB9B-0A4F-8E07-4F8FADE47A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Supported variable classes in MATLAB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C8768C-9033-4A47-8A97-42EE57850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28159"/>
              </p:ext>
            </p:extLst>
          </p:nvPr>
        </p:nvGraphicFramePr>
        <p:xfrm>
          <a:off x="329132" y="2376657"/>
          <a:ext cx="1153373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893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861842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char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chemeClr val="tx1"/>
                          </a:solidFill>
                        </a:rPr>
                        <a:t>Character array (defined by apostrophes, ‘ ’)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chemeClr val="tx1"/>
                          </a:solidFill>
                        </a:rPr>
                        <a:t>String array (defined by quotations, “ ”)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94731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Table array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Double-precision floating point (Regular #, 64 bits, 2^64 numbers)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logical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Boolean </a:t>
                      </a:r>
                      <a:r>
                        <a:rPr lang="en-US" sz="1800" b="0" i="0" dirty="0">
                          <a:latin typeface="Courier" pitchFamily="2" charset="0"/>
                        </a:rPr>
                        <a:t>true</a:t>
                      </a:r>
                      <a:r>
                        <a:rPr lang="en-US" sz="1800" b="0" i="0" dirty="0"/>
                        <a:t> or </a:t>
                      </a:r>
                      <a:r>
                        <a:rPr lang="en-US" sz="1800" b="0" i="0" dirty="0">
                          <a:latin typeface="Courier" pitchFamily="2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244151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uint8, uint16, uint32, uint64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Unsigned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cell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Holds other datatypes of various sizes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06634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struct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996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62046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teaching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_teaching" id="{1BE8E047-FA13-F543-B4E1-20EA85A67406}" vid="{E12ACB2C-7AA4-5248-BBB9-B5DCE8C0D0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master_teaching</Template>
  <TotalTime>9398</TotalTime>
  <Words>1217</Words>
  <Application>Microsoft Macintosh PowerPoint</Application>
  <PresentationFormat>Widescreen</PresentationFormat>
  <Paragraphs>274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Courier</vt:lpstr>
      <vt:lpstr>master_teaching</vt:lpstr>
      <vt:lpstr>MATLAB for Scientists Lecture 1</vt:lpstr>
      <vt:lpstr>PowerPoint Presentation</vt:lpstr>
      <vt:lpstr>PowerPoint Presentation</vt:lpstr>
      <vt:lpstr>The MATLAB environment</vt:lpstr>
      <vt:lpstr>PowerPoint Presentation</vt:lpstr>
      <vt:lpstr>PowerPoint Presentation</vt:lpstr>
      <vt:lpstr>Variables and assignment statements</vt:lpstr>
      <vt:lpstr>Rules for naming variables</vt:lpstr>
      <vt:lpstr>PowerPoint Presentation</vt:lpstr>
      <vt:lpstr>Variables and assignment statements for numerics and text</vt:lpstr>
      <vt:lpstr>Working with variables</vt:lpstr>
      <vt:lpstr>Displaying variables</vt:lpstr>
      <vt:lpstr>PowerPoint Presentation</vt:lpstr>
      <vt:lpstr>PowerPoint Presentation</vt:lpstr>
      <vt:lpstr>Built-in functions</vt:lpstr>
      <vt:lpstr>PowerPoint Presentation</vt:lpstr>
      <vt:lpstr>PowerPoint Presentation</vt:lpstr>
      <vt:lpstr>MATLAB doc and help are your biggest resources</vt:lpstr>
      <vt:lpstr>PowerPoint Presentation</vt:lpstr>
      <vt:lpstr>PowerPoint Presentation</vt:lpstr>
      <vt:lpstr>Script writing</vt:lpstr>
      <vt:lpstr>How to run a script</vt:lpstr>
      <vt:lpstr>A note on hard coding</vt:lpstr>
      <vt:lpstr>Calling scripts from other scripts</vt:lpstr>
      <vt:lpstr>PowerPoint Presentation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Allison Lopatkin</cp:lastModifiedBy>
  <cp:revision>279</cp:revision>
  <cp:lastPrinted>2022-09-06T12:14:40Z</cp:lastPrinted>
  <dcterms:created xsi:type="dcterms:W3CDTF">2019-04-27T16:08:51Z</dcterms:created>
  <dcterms:modified xsi:type="dcterms:W3CDTF">2022-09-06T12:15:34Z</dcterms:modified>
</cp:coreProperties>
</file>